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7" r:id="rId2"/>
    <p:sldId id="268" r:id="rId3"/>
    <p:sldId id="269" r:id="rId4"/>
    <p:sldId id="270" r:id="rId5"/>
    <p:sldId id="271" r:id="rId6"/>
    <p:sldId id="277" r:id="rId7"/>
    <p:sldId id="276" r:id="rId8"/>
    <p:sldId id="272" r:id="rId9"/>
    <p:sldId id="273" r:id="rId10"/>
    <p:sldId id="274" r:id="rId11"/>
    <p:sldId id="275" r:id="rId12"/>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67"/>
          </p14:sldIdLst>
        </p14:section>
        <p14:section name="Opportunity" id="{34C61D3D-3DDA-8544-919D-38908B71CF6E}">
          <p14:sldIdLst>
            <p14:sldId id="268"/>
            <p14:sldId id="269"/>
          </p14:sldIdLst>
        </p14:section>
        <p14:section name="Market" id="{DBB0F080-D76F-2449-A8A8-97428CE5CDE4}">
          <p14:sldIdLst>
            <p14:sldId id="270"/>
            <p14:sldId id="271"/>
            <p14:sldId id="277"/>
            <p14:sldId id="276"/>
          </p14:sldIdLst>
        </p14:section>
        <p14:section name="Solution" id="{D01103C6-D9B4-874A-903D-1D54C47D2E73}">
          <p14:sldIdLst>
            <p14:sldId id="272"/>
            <p14:sldId id="273"/>
          </p14:sldIdLst>
        </p14:section>
        <p14:section name="Business Model" id="{17ED8106-7472-CA40-A9D6-5927206203E6}">
          <p14:sldIdLst>
            <p14:sldId id="274"/>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E32"/>
    <a:srgbClr val="12231D"/>
    <a:srgbClr val="101519"/>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08"/>
    <p:restoredTop sz="95033" autoAdjust="0"/>
  </p:normalViewPr>
  <p:slideViewPr>
    <p:cSldViewPr snapToGrid="0" snapToObjects="1">
      <p:cViewPr varScale="1">
        <p:scale>
          <a:sx n="80" d="100"/>
          <a:sy n="80" d="100"/>
        </p:scale>
        <p:origin x="221"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2/16/2023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5</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7</a:t>
            </a:fld>
            <a:endParaRPr lang="en-LT"/>
          </a:p>
        </p:txBody>
      </p:sp>
    </p:spTree>
    <p:extLst>
      <p:ext uri="{BB962C8B-B14F-4D97-AF65-F5344CB8AC3E}">
        <p14:creationId xmlns:p14="http://schemas.microsoft.com/office/powerpoint/2010/main" val="3050048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9</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2/16/2023</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2/16/2023</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2/16/2023</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2/16/2023</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2/16/2023</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2/16/2023</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2/16/2023</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2/16/2023</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2/16/2023</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2/16/2023</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2/16/2023</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2/16/2023</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20.png"/><Relationship Id="rId12" Type="http://schemas.openxmlformats.org/officeDocument/2006/relationships/slide" Target="slide2.xml"/><Relationship Id="rId2" Type="http://schemas.openxmlformats.org/officeDocument/2006/relationships/notesSlide" Target="../notesSlides/notesSlide1.xml"/><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4.png"/><Relationship Id="rId5" Type="http://schemas.openxmlformats.org/officeDocument/2006/relationships/image" Target="../media/image2.png"/><Relationship Id="rId15" Type="http://schemas.openxmlformats.org/officeDocument/2006/relationships/slide" Target="slide4.xml"/><Relationship Id="rId10" Type="http://schemas.openxmlformats.org/officeDocument/2006/relationships/image" Target="../media/image30.png"/><Relationship Id="rId4" Type="http://schemas.microsoft.com/office/2007/relationships/hdphoto" Target="../media/hdphoto1.wdp"/><Relationship Id="rId9" Type="http://schemas.openxmlformats.org/officeDocument/2006/relationships/slide" Target="slide10.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2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g">
            <a:extLst>
              <a:ext uri="{FF2B5EF4-FFF2-40B4-BE49-F238E27FC236}">
                <a16:creationId xmlns:a16="http://schemas.microsoft.com/office/drawing/2014/main" id="{FAE37928-628E-1B40-972B-1FCDC735566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Effect>
                      <a14:sharpenSoften amount="25000"/>
                    </a14:imgEffect>
                    <a14:imgEffect>
                      <a14:brightnessContrast bright="-20000" contrast="40000"/>
                    </a14:imgEffect>
                  </a14:imgLayer>
                </a14:imgProps>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683308" y="385357"/>
            <a:ext cx="10825400" cy="923330"/>
          </a:xfrm>
          <a:prstGeom prst="rect">
            <a:avLst/>
          </a:prstGeom>
        </p:spPr>
        <p:txBody>
          <a:bodyPr wrap="none">
            <a:spAutoFit/>
          </a:bodyPr>
          <a:lstStyle/>
          <a:p>
            <a:pPr algn="ctr"/>
            <a:r>
              <a:rPr lang="en-US"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HOUSE PRICE PREDICTION</a:t>
            </a: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6003637" y="1179600"/>
            <a:ext cx="184731" cy="400110"/>
          </a:xfrm>
          <a:prstGeom prst="rect">
            <a:avLst/>
          </a:prstGeom>
        </p:spPr>
        <p:txBody>
          <a:bodyPr wrap="none">
            <a:spAutoFit/>
          </a:bodyPr>
          <a:lstStyle/>
          <a:p>
            <a:pPr algn="ctr"/>
            <a:endParaRPr lang="en-LT" sz="2000"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658829979"/>
                  </p:ext>
                </p:extLst>
              </p:nvPr>
            </p:nvGraphicFramePr>
            <p:xfrm>
              <a:off x="5502487" y="3994189"/>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5"/>
                        <a:stretch>
                          <a:fillRect/>
                        </a:stretch>
                      </p166:blipFill>
                      <p166:spPr xmlns:p166="http://schemas.microsoft.com/office/powerpoint/2016/6/main">
                        <a:xfrm>
                          <a:off x="0" y="0"/>
                          <a:ext cx="3588214" cy="2018370"/>
                        </a:xfrm>
                        <a:prstGeom prst="rect">
                          <a:avLst/>
                        </a:prstGeom>
                      </p166:spPr>
                    </psez:zmPr>
                  </psez:sectionZmObj>
                </psez:sectionZm>
              </a:graphicData>
            </a:graphic>
          </p:graphicFrame>
        </mc:Choice>
        <mc:Fallback xmlns="">
          <p:pic>
            <p:nvPicPr>
              <p:cNvPr id="12" name="Section Zoom 11">
                <a:hlinkClick r:id="rId6"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7"/>
              <a:stretch>
                <a:fillRect/>
              </a:stretch>
            </p:blipFill>
            <p:spPr>
              <a:xfrm>
                <a:off x="5502487" y="3994189"/>
                <a:ext cx="3588214" cy="201837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3167548007"/>
                  </p:ext>
                </p:extLst>
              </p:nvPr>
            </p:nvGraphicFramePr>
            <p:xfrm>
              <a:off x="8145678" y="1644179"/>
              <a:ext cx="4222592" cy="2375208"/>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8"/>
                        <a:stretch>
                          <a:fillRect/>
                        </a:stretch>
                      </p166:blipFill>
                      <p166:spPr xmlns:p166="http://schemas.microsoft.com/office/powerpoint/2016/6/main">
                        <a:xfrm>
                          <a:off x="0" y="0"/>
                          <a:ext cx="4222592" cy="2375208"/>
                        </a:xfrm>
                        <a:prstGeom prst="rect">
                          <a:avLst/>
                        </a:prstGeom>
                      </p166:spPr>
                    </psez:zmPr>
                  </psez:sectionZmObj>
                </psez:sectionZm>
              </a:graphicData>
            </a:graphic>
          </p:graphicFrame>
        </mc:Choice>
        <mc:Fallback xmlns="">
          <p:pic>
            <p:nvPicPr>
              <p:cNvPr id="17" name="Section Zoom 16">
                <a:hlinkClick r:id="rId9"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10"/>
              <a:stretch>
                <a:fillRect/>
              </a:stretch>
            </p:blipFill>
            <p:spPr>
              <a:xfrm>
                <a:off x="8145678" y="1644179"/>
                <a:ext cx="4222592" cy="2375208"/>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786016232"/>
                  </p:ext>
                </p:extLst>
              </p:nvPr>
            </p:nvGraphicFramePr>
            <p:xfrm>
              <a:off x="-413512" y="3751648"/>
              <a:ext cx="4450582" cy="250345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11"/>
                        <a:stretch>
                          <a:fillRect/>
                        </a:stretch>
                      </p166:blipFill>
                      <p166:spPr xmlns:p166="http://schemas.microsoft.com/office/powerpoint/2016/6/main">
                        <a:xfrm>
                          <a:off x="0" y="0"/>
                          <a:ext cx="4450582" cy="2503452"/>
                        </a:xfrm>
                        <a:prstGeom prst="rect">
                          <a:avLst/>
                        </a:prstGeom>
                        <a:effectLst/>
                      </p166:spPr>
                    </psez:zmPr>
                  </psez:sectionZmObj>
                </psez:sectionZm>
              </a:graphicData>
            </a:graphic>
          </p:graphicFrame>
        </mc:Choice>
        <mc:Fallback>
          <p:pic>
            <p:nvPicPr>
              <p:cNvPr id="6" name="Section Zoom 5">
                <a:hlinkClick r:id="rId12"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1"/>
              <a:stretch>
                <a:fillRect/>
              </a:stretch>
            </p:blipFill>
            <p:spPr>
              <a:xfrm>
                <a:off x="-413512" y="3751648"/>
                <a:ext cx="4450582" cy="2503452"/>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4243204949"/>
                  </p:ext>
                </p:extLst>
              </p:nvPr>
            </p:nvGraphicFramePr>
            <p:xfrm>
              <a:off x="3099126" y="2116068"/>
              <a:ext cx="3048000" cy="1714500"/>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Section Zoom 3">
                <a:hlinkClick r:id="rId15"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6"/>
              <a:stretch>
                <a:fillRect/>
              </a:stretch>
            </p:blipFill>
            <p:spPr>
              <a:xfrm>
                <a:off x="3099126" y="2116068"/>
                <a:ext cx="3048000" cy="1714500"/>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CONCLUSION</a:t>
            </a:r>
            <a:endParaRPr kumimoji="0" lang="en-LT" sz="72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29F581C-915B-3B4C-9A89-1AA8FB4A24D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60000" contrast="29000"/>
                    </a14:imgEffect>
                  </a14:imgLayer>
                </a14:imgProps>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solidFill>
            <a:srgbClr val="273E32"/>
          </a:solidFill>
          <a:ln w="9478" cap="flat">
            <a:noFill/>
            <a:prstDash val="solid"/>
            <a:miter/>
          </a:ln>
        </p:spPr>
        <p:txBody>
          <a:bodyPr rtlCol="0" anchor="ctr"/>
          <a:lstStyle/>
          <a:p>
            <a:endParaRPr lang="en-LT"/>
          </a:p>
        </p:txBody>
      </p:sp>
      <p:sp>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solidFill>
            <a:srgbClr val="273E32"/>
          </a:solidFill>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948979" y="2939842"/>
            <a:ext cx="9267674" cy="2739211"/>
          </a:xfrm>
          <a:prstGeom prst="rect">
            <a:avLst/>
          </a:prstGeom>
        </p:spPr>
        <p:txBody>
          <a:bodyPr wrap="square">
            <a:spAutoFit/>
          </a:bodyPr>
          <a:lstStyle/>
          <a:p>
            <a:pPr algn="ctr">
              <a:defRPr/>
            </a:pPr>
            <a:r>
              <a:rPr lang="en-IN" sz="2000" b="1" dirty="0">
                <a:solidFill>
                  <a:schemeClr val="bg1"/>
                </a:solidFill>
              </a:rPr>
              <a:t> </a:t>
            </a:r>
            <a:r>
              <a:rPr lang="en-US" sz="2000" dirty="0">
                <a:solidFill>
                  <a:schemeClr val="bg1"/>
                </a:solidFill>
                <a:effectLst/>
                <a:ea typeface="Times New Roman" panose="02020603050405020304" pitchFamily="18" charset="0"/>
              </a:rPr>
              <a:t>As, now in the world of digitalization all the platforms are going online and converting into digital, so by this project in future, the traditional way of brokerage between the buyer and the seller can be covered and this kind of application can make purchasing and selling of the property more convenient and simple, as both of them can predict a price of their dream home by different criteria here you can make this vaster by adding</a:t>
            </a:r>
          </a:p>
          <a:p>
            <a:pPr algn="ctr">
              <a:defRPr/>
            </a:pPr>
            <a:r>
              <a:rPr lang="en-US" sz="2000" dirty="0">
                <a:solidFill>
                  <a:schemeClr val="bg1"/>
                </a:solidFill>
                <a:effectLst/>
                <a:ea typeface="Times New Roman" panose="02020603050405020304" pitchFamily="18" charset="0"/>
              </a:rPr>
              <a:t>features like amenities near the property, kind of locality, reachability and transportation facilities and every smaller thing can be added and make more accurate and précised value for the home.</a:t>
            </a:r>
            <a:endParaRPr lang="en-IN" sz="2000" dirty="0">
              <a:solidFill>
                <a:schemeClr val="bg1"/>
              </a:solidFill>
              <a:effectLst/>
              <a:ea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2231277" y="1403690"/>
            <a:ext cx="7532832"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CONCLUSION</a:t>
            </a:r>
            <a:endParaRPr kumimoji="0" lang="en-LT"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3" name="Graphic 12" descr="Blackboard outline">
            <a:extLst>
              <a:ext uri="{FF2B5EF4-FFF2-40B4-BE49-F238E27FC236}">
                <a16:creationId xmlns:a16="http://schemas.microsoft.com/office/drawing/2014/main" id="{A756BC14-D990-AE45-A8C6-1B6F0B9533C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33798" y="1178947"/>
            <a:ext cx="1765962" cy="1765962"/>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892237" y="3532924"/>
            <a:ext cx="6407523" cy="1092607"/>
          </a:xfrm>
          <a:prstGeom prst="rect">
            <a:avLst/>
          </a:prstGeom>
        </p:spPr>
        <p:txBody>
          <a:bodyPr wrap="none">
            <a:spAutoFit/>
          </a:bodyPr>
          <a:lstStyle/>
          <a:p>
            <a:pPr algn="ctr"/>
            <a:r>
              <a:rPr lang="en-US"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INTRODUCTION</a:t>
            </a:r>
            <a:endParaRPr lang="en-LT"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BE918B-EA92-1948-9A36-85366B9848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60000" contrast="29000"/>
                    </a14:imgEffect>
                  </a14:imgLayer>
                </a14:imgProps>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LT"/>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LT"/>
          </a:p>
        </p:txBody>
      </p:sp>
      <p:sp>
        <p:nvSpPr>
          <p:cNvPr id="5" name="Rectangle 4">
            <a:extLst>
              <a:ext uri="{FF2B5EF4-FFF2-40B4-BE49-F238E27FC236}">
                <a16:creationId xmlns:a16="http://schemas.microsoft.com/office/drawing/2014/main" id="{67ABF447-6E17-1A45-AD94-46DCD25C1D16}"/>
              </a:ext>
            </a:extLst>
          </p:cNvPr>
          <p:cNvSpPr/>
          <p:nvPr/>
        </p:nvSpPr>
        <p:spPr>
          <a:xfrm>
            <a:off x="337417" y="2183299"/>
            <a:ext cx="10260282" cy="3600986"/>
          </a:xfrm>
          <a:prstGeom prst="rect">
            <a:avLst/>
          </a:prstGeom>
        </p:spPr>
        <p:txBody>
          <a:bodyPr wrap="square">
            <a:spAutoFit/>
          </a:bodyPr>
          <a:lstStyle/>
          <a:p>
            <a:pPr lvl="0"/>
            <a:r>
              <a:rPr lang="en-IN" sz="2400" b="1" baseline="0" dirty="0">
                <a:solidFill>
                  <a:srgbClr val="FFFF00"/>
                </a:solidFill>
                <a:latin typeface="Arial Black" panose="020B0A04020102020204" pitchFamily="34" charset="0"/>
              </a:rPr>
              <a:t>Problem statement</a:t>
            </a:r>
            <a:r>
              <a:rPr lang="en-IN" sz="2400" b="1" baseline="0" dirty="0">
                <a:solidFill>
                  <a:schemeClr val="bg1">
                    <a:lumMod val="95000"/>
                  </a:schemeClr>
                </a:solidFill>
                <a:latin typeface="Arial Black" panose="020B0A04020102020204" pitchFamily="34" charset="0"/>
              </a:rPr>
              <a:t>: - To predict a price for a home using the technology of machine learning.</a:t>
            </a:r>
            <a:endParaRPr lang="en-US" sz="2400" b="1" dirty="0">
              <a:solidFill>
                <a:schemeClr val="bg1">
                  <a:lumMod val="95000"/>
                </a:schemeClr>
              </a:solidFill>
              <a:latin typeface="Arial Black" panose="020B0A04020102020204" pitchFamily="34" charset="0"/>
            </a:endParaRPr>
          </a:p>
          <a:p>
            <a:pPr lvl="0"/>
            <a:r>
              <a:rPr lang="en-IN" sz="2400" b="1" baseline="0" dirty="0">
                <a:solidFill>
                  <a:srgbClr val="FFFF00"/>
                </a:solidFill>
                <a:latin typeface="Arial Black" panose="020B0A04020102020204" pitchFamily="34" charset="0"/>
              </a:rPr>
              <a:t>Factors depending on Buying a house</a:t>
            </a:r>
            <a:r>
              <a:rPr lang="en-IN" sz="2400" b="1" baseline="0" dirty="0">
                <a:solidFill>
                  <a:schemeClr val="bg1">
                    <a:lumMod val="95000"/>
                  </a:schemeClr>
                </a:solidFill>
                <a:latin typeface="Arial Black" panose="020B0A04020102020204" pitchFamily="34" charset="0"/>
              </a:rPr>
              <a:t>:-</a:t>
            </a:r>
            <a:endParaRPr lang="en-US" sz="2400" b="1" dirty="0">
              <a:solidFill>
                <a:schemeClr val="bg1">
                  <a:lumMod val="95000"/>
                </a:schemeClr>
              </a:solidFill>
              <a:latin typeface="Arial Black" panose="020B0A04020102020204" pitchFamily="34" charset="0"/>
            </a:endParaRPr>
          </a:p>
          <a:p>
            <a:pPr marL="800100" lvl="1" indent="-342900">
              <a:buFont typeface="Arial" panose="020B0604020202020204" pitchFamily="34" charset="0"/>
              <a:buChar char="•"/>
            </a:pPr>
            <a:r>
              <a:rPr lang="en-IN" sz="2400" b="1" baseline="0" dirty="0">
                <a:solidFill>
                  <a:schemeClr val="bg1">
                    <a:lumMod val="95000"/>
                  </a:schemeClr>
                </a:solidFill>
                <a:latin typeface="Arial Black" panose="020B0A04020102020204" pitchFamily="34" charset="0"/>
              </a:rPr>
              <a:t> Total Area</a:t>
            </a:r>
            <a:endParaRPr lang="en-US" sz="2400" b="1" dirty="0">
              <a:solidFill>
                <a:schemeClr val="bg1">
                  <a:lumMod val="95000"/>
                </a:schemeClr>
              </a:solidFill>
              <a:latin typeface="Arial Black" panose="020B0A04020102020204" pitchFamily="34" charset="0"/>
            </a:endParaRPr>
          </a:p>
          <a:p>
            <a:pPr marL="800100" lvl="1" indent="-342900">
              <a:buFont typeface="Arial" panose="020B0604020202020204" pitchFamily="34" charset="0"/>
              <a:buChar char="•"/>
            </a:pPr>
            <a:r>
              <a:rPr lang="en-IN" sz="2400" b="1" baseline="0" dirty="0">
                <a:solidFill>
                  <a:schemeClr val="bg1">
                    <a:lumMod val="95000"/>
                  </a:schemeClr>
                </a:solidFill>
                <a:latin typeface="Arial Black" panose="020B0A04020102020204" pitchFamily="34" charset="0"/>
              </a:rPr>
              <a:t> Locality or location</a:t>
            </a:r>
            <a:endParaRPr lang="en-US" sz="2400" b="1" dirty="0">
              <a:solidFill>
                <a:schemeClr val="bg1">
                  <a:lumMod val="95000"/>
                </a:schemeClr>
              </a:solidFill>
              <a:latin typeface="Arial Black" panose="020B0A04020102020204" pitchFamily="34" charset="0"/>
            </a:endParaRPr>
          </a:p>
          <a:p>
            <a:pPr marL="800100" lvl="1" indent="-342900">
              <a:buFont typeface="Arial" panose="020B0604020202020204" pitchFamily="34" charset="0"/>
              <a:buChar char="•"/>
            </a:pPr>
            <a:r>
              <a:rPr lang="en-IN" sz="2400" b="1" baseline="0" dirty="0">
                <a:solidFill>
                  <a:schemeClr val="bg1">
                    <a:lumMod val="95000"/>
                  </a:schemeClr>
                </a:solidFill>
                <a:latin typeface="Arial Black" panose="020B0A04020102020204" pitchFamily="34" charset="0"/>
              </a:rPr>
              <a:t> No. of Rooms</a:t>
            </a:r>
            <a:endParaRPr lang="en-US" sz="2400" b="1" dirty="0">
              <a:solidFill>
                <a:schemeClr val="bg1">
                  <a:lumMod val="95000"/>
                </a:schemeClr>
              </a:solidFill>
              <a:latin typeface="Arial Black" panose="020B0A04020102020204" pitchFamily="34" charset="0"/>
            </a:endParaRPr>
          </a:p>
          <a:p>
            <a:pPr marL="800100" lvl="1" indent="-342900">
              <a:buFont typeface="Arial" panose="020B0604020202020204" pitchFamily="34" charset="0"/>
              <a:buChar char="•"/>
            </a:pPr>
            <a:r>
              <a:rPr lang="en-IN" sz="2400" b="1" baseline="0" dirty="0">
                <a:solidFill>
                  <a:schemeClr val="bg1">
                    <a:lumMod val="95000"/>
                  </a:schemeClr>
                </a:solidFill>
                <a:latin typeface="Arial Black" panose="020B0A04020102020204" pitchFamily="34" charset="0"/>
              </a:rPr>
              <a:t> No. of Bathrooms</a:t>
            </a:r>
            <a:endParaRPr lang="en-US" sz="2400" b="1" dirty="0">
              <a:solidFill>
                <a:schemeClr val="bg1">
                  <a:lumMod val="95000"/>
                </a:schemeClr>
              </a:solidFill>
              <a:latin typeface="Arial Black" panose="020B0A04020102020204" pitchFamily="34" charset="0"/>
            </a:endParaRPr>
          </a:p>
          <a:p>
            <a:pPr lvl="0"/>
            <a:r>
              <a:rPr lang="en-IN" sz="2400" b="1" baseline="0" dirty="0">
                <a:solidFill>
                  <a:schemeClr val="bg1">
                    <a:lumMod val="95000"/>
                  </a:schemeClr>
                </a:solidFill>
                <a:latin typeface="Arial Black" panose="020B0A04020102020204" pitchFamily="34" charset="0"/>
              </a:rPr>
              <a:t>In this project, </a:t>
            </a:r>
            <a:r>
              <a:rPr lang="en-IN" sz="2400" b="1" dirty="0">
                <a:solidFill>
                  <a:schemeClr val="bg1">
                    <a:lumMod val="95000"/>
                  </a:schemeClr>
                </a:solidFill>
                <a:latin typeface="Arial Black" panose="020B0A04020102020204" pitchFamily="34" charset="0"/>
              </a:rPr>
              <a:t>We are </a:t>
            </a:r>
            <a:r>
              <a:rPr lang="en-IN" sz="2400" b="1" baseline="0" dirty="0">
                <a:solidFill>
                  <a:schemeClr val="bg1">
                    <a:lumMod val="95000"/>
                  </a:schemeClr>
                </a:solidFill>
                <a:latin typeface="Arial Black" panose="020B0A04020102020204" pitchFamily="34" charset="0"/>
              </a:rPr>
              <a:t>predicting the price of the house using ML by taking some of the factors</a:t>
            </a:r>
            <a:r>
              <a:rPr lang="en-IN" baseline="0" dirty="0"/>
              <a:t>.</a:t>
            </a:r>
            <a:endParaRPr lang="en-US" dirty="0"/>
          </a:p>
          <a:p>
            <a:pPr algn="ctr"/>
            <a:endParaRPr lang="en-LT" sz="1200" spc="300" dirty="0">
              <a:solidFill>
                <a:schemeClr val="bg1"/>
              </a:solidFill>
              <a:latin typeface="Raleway" panose="020B0503030101060003" pitchFamily="34" charset="77"/>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1904294" y="575100"/>
            <a:ext cx="8693405" cy="1446550"/>
          </a:xfrm>
          <a:prstGeom prst="rect">
            <a:avLst/>
          </a:prstGeom>
        </p:spPr>
        <p:txBody>
          <a:bodyPr wrap="none">
            <a:spAutoFit/>
          </a:bodyPr>
          <a:lstStyle/>
          <a:p>
            <a:pPr algn="ctr"/>
            <a:r>
              <a:rPr lang="en-US"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INTRODUCTION</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705" y="425499"/>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101683" y="1203353"/>
            <a:ext cx="642321" cy="3943954"/>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LT" dirty="0"/>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256877" y="3594386"/>
            <a:ext cx="642321" cy="4513190"/>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10108150" y="5467196"/>
            <a:ext cx="642321" cy="4019894"/>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10176077" y="2575081"/>
            <a:ext cx="642321" cy="4080509"/>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2.96296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33333E-6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875E-6 7.40741E-7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45833E-6 2.22222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8" grpId="0" animBg="1"/>
      <p:bldP spid="29"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METHODOLOGY</a:t>
            </a:r>
            <a:endParaRPr kumimoji="0" lang="en-LT"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7294908-9A58-794A-B85A-622DC85DAF8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73000"/>
                    </a14:imgEffect>
                    <a14:imgEffect>
                      <a14:brightnessContrast bright="-60000" contrast="29000"/>
                    </a14:imgEffect>
                  </a14:imgLayer>
                </a14:imgProps>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997" y="287619"/>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1552787" y="264610"/>
            <a:ext cx="8805616" cy="1446550"/>
          </a:xfrm>
          <a:prstGeom prst="rect">
            <a:avLst/>
          </a:prstGeom>
        </p:spPr>
        <p:txBody>
          <a:bodyPr wrap="none">
            <a:spAutoFit/>
          </a:bodyPr>
          <a:lstStyle/>
          <a:p>
            <a:pPr algn="ctr"/>
            <a:r>
              <a:rPr lang="en-US"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METHODOLOGY</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solidFill>
            <a:srgbClr val="273E3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solidFill>
            <a:srgbClr val="273E3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solidFill>
                <a:srgbClr val="FFFF00"/>
              </a:solidFill>
            </a:endParaRPr>
          </a:p>
        </p:txBody>
      </p:sp>
      <p:sp>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solidFill>
            <a:srgbClr val="273E3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LT"/>
          </a:p>
        </p:txBody>
      </p:sp>
      <p:sp>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solidFill>
            <a:srgbClr val="273E3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solidFill>
            <a:srgbClr val="273E3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solidFill>
            <a:srgbClr val="273E3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0" name="Rectangle 9">
            <a:extLst>
              <a:ext uri="{FF2B5EF4-FFF2-40B4-BE49-F238E27FC236}">
                <a16:creationId xmlns:a16="http://schemas.microsoft.com/office/drawing/2014/main" id="{0CE686A0-D3CF-4B45-AB0E-0CEACD1B22AE}"/>
              </a:ext>
            </a:extLst>
          </p:cNvPr>
          <p:cNvSpPr/>
          <p:nvPr/>
        </p:nvSpPr>
        <p:spPr>
          <a:xfrm>
            <a:off x="300401" y="1711160"/>
            <a:ext cx="11214286" cy="5570756"/>
          </a:xfrm>
          <a:prstGeom prst="rect">
            <a:avLst/>
          </a:prstGeom>
        </p:spPr>
        <p:txBody>
          <a:bodyPr wrap="square">
            <a:spAutoFit/>
          </a:bodyPr>
          <a:lstStyle/>
          <a:p>
            <a:pPr marL="457200" indent="-457200">
              <a:buFont typeface="+mj-lt"/>
              <a:buAutoNum type="arabicPeriod"/>
            </a:pPr>
            <a:r>
              <a:rPr lang="en-IN" sz="2000" b="1" dirty="0">
                <a:solidFill>
                  <a:srgbClr val="FFFF00"/>
                </a:solidFill>
              </a:rPr>
              <a:t>SUPERVISED METHOD OF MACHINE LEARNING</a:t>
            </a:r>
            <a:r>
              <a:rPr lang="en-IN" sz="2000" b="1" dirty="0">
                <a:solidFill>
                  <a:schemeClr val="bg1">
                    <a:lumMod val="95000"/>
                  </a:schemeClr>
                </a:solidFill>
              </a:rPr>
              <a:t>:- In this type of learning is based on the </a:t>
            </a:r>
            <a:r>
              <a:rPr lang="en-IN" sz="2000" b="1" dirty="0" err="1">
                <a:solidFill>
                  <a:schemeClr val="bg1">
                    <a:lumMod val="95000"/>
                  </a:schemeClr>
                </a:solidFill>
              </a:rPr>
              <a:t>labeled</a:t>
            </a:r>
            <a:r>
              <a:rPr lang="en-IN" sz="2000" b="1" dirty="0">
                <a:solidFill>
                  <a:schemeClr val="bg1">
                    <a:lumMod val="95000"/>
                  </a:schemeClr>
                </a:solidFill>
              </a:rPr>
              <a:t> datasets with the previous results to predict future outcomes.</a:t>
            </a:r>
          </a:p>
          <a:p>
            <a:pPr marL="457200" indent="-457200">
              <a:buFont typeface="+mj-lt"/>
              <a:buAutoNum type="arabicPeriod"/>
            </a:pPr>
            <a:r>
              <a:rPr lang="en-IN" sz="2000" b="1" dirty="0">
                <a:solidFill>
                  <a:srgbClr val="FFFF00"/>
                </a:solidFill>
              </a:rPr>
              <a:t>Data Loading</a:t>
            </a:r>
            <a:r>
              <a:rPr lang="en-IN" sz="2000" b="1" dirty="0">
                <a:solidFill>
                  <a:schemeClr val="bg1">
                    <a:lumMod val="95000"/>
                  </a:schemeClr>
                </a:solidFill>
              </a:rPr>
              <a:t>: - I load my data of the CSV file into the python program with the help of the pandas </a:t>
            </a:r>
            <a:r>
              <a:rPr lang="en-IN" sz="2000" b="1" dirty="0" err="1">
                <a:solidFill>
                  <a:schemeClr val="bg1">
                    <a:lumMod val="95000"/>
                  </a:schemeClr>
                </a:solidFill>
              </a:rPr>
              <a:t>read_csv</a:t>
            </a:r>
            <a:r>
              <a:rPr lang="en-IN" sz="2000" b="1" dirty="0">
                <a:solidFill>
                  <a:schemeClr val="bg1">
                    <a:lumMod val="95000"/>
                  </a:schemeClr>
                </a:solidFill>
              </a:rPr>
              <a:t>() function to work on that dataset with the help of python libraries.</a:t>
            </a:r>
          </a:p>
          <a:p>
            <a:pPr marL="457200" indent="-457200">
              <a:buFont typeface="+mj-lt"/>
              <a:buAutoNum type="arabicPeriod"/>
            </a:pPr>
            <a:r>
              <a:rPr lang="en-IN" sz="2000" b="1" dirty="0">
                <a:solidFill>
                  <a:srgbClr val="FFFF00"/>
                </a:solidFill>
              </a:rPr>
              <a:t>Data Cleaning</a:t>
            </a:r>
            <a:r>
              <a:rPr lang="en-IN" sz="2000" b="1" dirty="0">
                <a:solidFill>
                  <a:schemeClr val="bg1">
                    <a:lumMod val="95000"/>
                  </a:schemeClr>
                </a:solidFill>
              </a:rPr>
              <a:t>: - From that big dataset I have removed the null value data to work on a good dataset only with the help of </a:t>
            </a:r>
            <a:r>
              <a:rPr lang="en-IN" sz="2000" b="1" dirty="0" err="1">
                <a:solidFill>
                  <a:schemeClr val="bg1">
                    <a:lumMod val="95000"/>
                  </a:schemeClr>
                </a:solidFill>
              </a:rPr>
              <a:t>dropna</a:t>
            </a:r>
            <a:r>
              <a:rPr lang="en-IN" sz="2000" b="1" dirty="0">
                <a:solidFill>
                  <a:schemeClr val="bg1">
                    <a:lumMod val="95000"/>
                  </a:schemeClr>
                </a:solidFill>
              </a:rPr>
              <a:t>() function.</a:t>
            </a:r>
          </a:p>
          <a:p>
            <a:pPr marL="457200" indent="-457200">
              <a:buFont typeface="+mj-lt"/>
              <a:buAutoNum type="arabicPeriod"/>
            </a:pPr>
            <a:r>
              <a:rPr lang="en-US" sz="2000" b="1" dirty="0">
                <a:solidFill>
                  <a:srgbClr val="FFFF00"/>
                </a:solidFill>
                <a:effectLst/>
                <a:ea typeface="Times New Roman" panose="02020603050405020304" pitchFamily="18" charset="0"/>
              </a:rPr>
              <a:t>Feature Engineering</a:t>
            </a:r>
            <a:r>
              <a:rPr lang="en-US" sz="2000" b="1" dirty="0">
                <a:solidFill>
                  <a:schemeClr val="bg1">
                    <a:lumMod val="95000"/>
                  </a:schemeClr>
                </a:solidFill>
                <a:effectLst/>
                <a:ea typeface="Times New Roman" panose="02020603050405020304" pitchFamily="18" charset="0"/>
              </a:rPr>
              <a:t>: - Feature engineering means adding some new features to your dataset to find some patterns and then working on that data</a:t>
            </a:r>
            <a:r>
              <a:rPr lang="en-US" sz="2000" b="1" dirty="0">
                <a:solidFill>
                  <a:schemeClr val="bg1">
                    <a:lumMod val="95000"/>
                  </a:schemeClr>
                </a:solidFill>
                <a:ea typeface="Times New Roman" panose="02020603050405020304" pitchFamily="18" charset="0"/>
              </a:rPr>
              <a:t>.</a:t>
            </a:r>
            <a:r>
              <a:rPr lang="en-US" sz="2000" b="1" dirty="0">
                <a:solidFill>
                  <a:schemeClr val="bg1">
                    <a:lumMod val="95000"/>
                  </a:schemeClr>
                </a:solidFill>
                <a:effectLst/>
                <a:ea typeface="Times New Roman" panose="02020603050405020304" pitchFamily="18" charset="0"/>
              </a:rPr>
              <a:t> </a:t>
            </a:r>
          </a:p>
          <a:p>
            <a:pPr marL="457200" indent="-457200">
              <a:buFont typeface="+mj-lt"/>
              <a:buAutoNum type="arabicPeriod"/>
            </a:pPr>
            <a:r>
              <a:rPr lang="en-IN" sz="2000" b="1" dirty="0">
                <a:solidFill>
                  <a:srgbClr val="FFFF00"/>
                </a:solidFill>
              </a:rPr>
              <a:t>Outliner Removal</a:t>
            </a:r>
            <a:r>
              <a:rPr lang="en-IN" sz="2000" b="1" dirty="0">
                <a:solidFill>
                  <a:schemeClr val="bg1"/>
                </a:solidFill>
              </a:rPr>
              <a:t>: - </a:t>
            </a:r>
            <a:r>
              <a:rPr lang="en-IN" sz="2000" dirty="0">
                <a:solidFill>
                  <a:schemeClr val="bg1"/>
                </a:solidFill>
              </a:rPr>
              <a:t>It is a process in which the data having average cases are kept and the rare cases are removed from the datasets.</a:t>
            </a:r>
          </a:p>
          <a:p>
            <a:pPr marL="0" indent="0">
              <a:buNone/>
            </a:pPr>
            <a:r>
              <a:rPr lang="en-IN" sz="2000" dirty="0">
                <a:solidFill>
                  <a:schemeClr val="bg1"/>
                </a:solidFill>
              </a:rPr>
              <a:t>	</a:t>
            </a:r>
            <a:r>
              <a:rPr lang="en-IN" sz="2000" b="1" dirty="0">
                <a:solidFill>
                  <a:schemeClr val="bg1"/>
                </a:solidFill>
              </a:rPr>
              <a:t>a)</a:t>
            </a:r>
            <a:r>
              <a:rPr lang="en-IN" sz="2000" dirty="0">
                <a:solidFill>
                  <a:schemeClr val="bg1"/>
                </a:solidFill>
              </a:rPr>
              <a:t> </a:t>
            </a:r>
            <a:r>
              <a:rPr lang="en-IN" sz="2000" b="1" dirty="0">
                <a:solidFill>
                  <a:srgbClr val="FFFF00"/>
                </a:solidFill>
              </a:rPr>
              <a:t>Using Business Logic</a:t>
            </a:r>
            <a:r>
              <a:rPr lang="en-IN" sz="2000" dirty="0">
                <a:solidFill>
                  <a:schemeClr val="bg1"/>
                </a:solidFill>
              </a:rPr>
              <a:t>: - In this, I take a piece of knowledge from the 	internet that there are some criteria that the room should have a minimum 	area of approx. 285 sq. ft., so less than that area rooms are removed from 	data sets.</a:t>
            </a:r>
          </a:p>
          <a:p>
            <a:pPr marL="0" indent="0">
              <a:lnSpc>
                <a:spcPct val="100000"/>
              </a:lnSpc>
              <a:spcBef>
                <a:spcPts val="0"/>
              </a:spcBef>
              <a:buNone/>
            </a:pPr>
            <a:r>
              <a:rPr lang="en-IN" sz="2000" b="1" dirty="0">
                <a:solidFill>
                  <a:schemeClr val="bg1"/>
                </a:solidFill>
              </a:rPr>
              <a:t>	b) </a:t>
            </a:r>
            <a:r>
              <a:rPr lang="en-IN" sz="2000" b="1" dirty="0">
                <a:solidFill>
                  <a:srgbClr val="FFFF00"/>
                </a:solidFill>
              </a:rPr>
              <a:t>Using Standard Deviation and Mean</a:t>
            </a:r>
            <a:r>
              <a:rPr lang="en-IN" sz="2000" b="1" dirty="0">
                <a:solidFill>
                  <a:schemeClr val="bg1"/>
                </a:solidFill>
              </a:rPr>
              <a:t>: - </a:t>
            </a:r>
            <a:r>
              <a:rPr lang="en-IN" sz="2000" dirty="0">
                <a:solidFill>
                  <a:schemeClr val="bg1"/>
                </a:solidFill>
              </a:rPr>
              <a:t>In this, I find the mean and std. deviation of </a:t>
            </a:r>
            <a:r>
              <a:rPr lang="en-IN" sz="2000" dirty="0" err="1">
                <a:solidFill>
                  <a:schemeClr val="bg1"/>
                </a:solidFill>
              </a:rPr>
              <a:t>price_per_sqft</a:t>
            </a:r>
            <a:r>
              <a:rPr lang="en-IN" sz="2000" dirty="0">
                <a:solidFill>
                  <a:schemeClr val="bg1"/>
                </a:solidFill>
              </a:rPr>
              <a:t> and then locations having properties having the cost of less BHK is higher than the more No. of BHK case, so removed that kind of dataset.</a:t>
            </a:r>
          </a:p>
          <a:p>
            <a:pPr marL="0" indent="0">
              <a:lnSpc>
                <a:spcPct val="100000"/>
              </a:lnSpc>
              <a:spcBef>
                <a:spcPts val="0"/>
              </a:spcBef>
              <a:buNone/>
            </a:pPr>
            <a:r>
              <a:rPr lang="en-IN" sz="2400" b="1" dirty="0"/>
              <a:t>	</a:t>
            </a:r>
            <a:endParaRPr lang="en-IN" sz="2000" b="1" dirty="0">
              <a:solidFill>
                <a:schemeClr val="bg1">
                  <a:lumMod val="95000"/>
                </a:schemeClr>
              </a:solidFill>
            </a:endParaRPr>
          </a:p>
          <a:p>
            <a:pPr algn="ctr"/>
            <a:endParaRPr lang="en-LT" sz="1200"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METHODOLOGY</a:t>
            </a:r>
            <a:endParaRPr kumimoji="0" lang="en-LT"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4183962902"/>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7294908-9A58-794A-B85A-622DC85DAF8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73000"/>
                    </a14:imgEffect>
                    <a14:imgEffect>
                      <a14:brightnessContrast bright="-60000" contrast="29000"/>
                    </a14:imgEffect>
                  </a14:imgLayer>
                </a14:imgProps>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997" y="287619"/>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1552787" y="264610"/>
            <a:ext cx="8805616" cy="1446550"/>
          </a:xfrm>
          <a:prstGeom prst="rect">
            <a:avLst/>
          </a:prstGeom>
        </p:spPr>
        <p:txBody>
          <a:bodyPr wrap="none">
            <a:spAutoFit/>
          </a:bodyPr>
          <a:lstStyle/>
          <a:p>
            <a:pPr algn="ctr"/>
            <a:r>
              <a:rPr lang="en-US"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METHODOLOGY</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solidFill>
            <a:srgbClr val="273E3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solidFill>
            <a:srgbClr val="273E3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solidFill>
                <a:srgbClr val="FFFF00"/>
              </a:solidFill>
            </a:endParaRPr>
          </a:p>
        </p:txBody>
      </p:sp>
      <p:sp>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solidFill>
            <a:srgbClr val="273E3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LT"/>
          </a:p>
        </p:txBody>
      </p:sp>
      <p:sp>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solidFill>
            <a:srgbClr val="273E3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solidFill>
            <a:srgbClr val="273E3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solidFill>
            <a:srgbClr val="273E3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0" name="Rectangle 9">
            <a:extLst>
              <a:ext uri="{FF2B5EF4-FFF2-40B4-BE49-F238E27FC236}">
                <a16:creationId xmlns:a16="http://schemas.microsoft.com/office/drawing/2014/main" id="{0CE686A0-D3CF-4B45-AB0E-0CEACD1B22AE}"/>
              </a:ext>
            </a:extLst>
          </p:cNvPr>
          <p:cNvSpPr/>
          <p:nvPr/>
        </p:nvSpPr>
        <p:spPr>
          <a:xfrm>
            <a:off x="300401" y="1711160"/>
            <a:ext cx="11214286" cy="5201424"/>
          </a:xfrm>
          <a:prstGeom prst="rect">
            <a:avLst/>
          </a:prstGeom>
        </p:spPr>
        <p:txBody>
          <a:bodyPr wrap="square">
            <a:spAutoFit/>
          </a:bodyPr>
          <a:lstStyle/>
          <a:p>
            <a:pPr marL="0" indent="0">
              <a:lnSpc>
                <a:spcPct val="100000"/>
              </a:lnSpc>
              <a:spcBef>
                <a:spcPts val="0"/>
              </a:spcBef>
              <a:buNone/>
            </a:pPr>
            <a:r>
              <a:rPr lang="en-IN" sz="1400" b="1" dirty="0">
                <a:solidFill>
                  <a:schemeClr val="bg1"/>
                </a:solidFill>
              </a:rPr>
              <a:t>c</a:t>
            </a:r>
            <a:r>
              <a:rPr lang="en-IN" sz="2000" b="1" dirty="0">
                <a:solidFill>
                  <a:schemeClr val="bg1"/>
                </a:solidFill>
              </a:rPr>
              <a:t>)  </a:t>
            </a:r>
            <a:r>
              <a:rPr lang="en-IN" sz="2000" b="1" dirty="0">
                <a:solidFill>
                  <a:srgbClr val="FFFF00"/>
                </a:solidFill>
              </a:rPr>
              <a:t>Using Bathroom Feature</a:t>
            </a:r>
            <a:r>
              <a:rPr lang="en-IN" sz="2000" b="1" dirty="0">
                <a:solidFill>
                  <a:schemeClr val="bg1"/>
                </a:solidFill>
              </a:rPr>
              <a:t>: - </a:t>
            </a:r>
            <a:r>
              <a:rPr lang="en-IN" sz="2000" dirty="0">
                <a:solidFill>
                  <a:schemeClr val="bg1"/>
                </a:solidFill>
              </a:rPr>
              <a:t>According to the trend total no of bathrooms is less than and equal to BHK+2. So removed those outliners having more than bathrooms.</a:t>
            </a:r>
          </a:p>
          <a:p>
            <a:pPr marL="457200" indent="-457200">
              <a:buAutoNum type="arabicPeriod" startAt="5"/>
            </a:pPr>
            <a:r>
              <a:rPr lang="en-US" sz="2000" b="1" dirty="0">
                <a:solidFill>
                  <a:srgbClr val="FFFF00"/>
                </a:solidFill>
                <a:effectLst/>
                <a:ea typeface="Times New Roman" panose="02020603050405020304" pitchFamily="18" charset="0"/>
              </a:rPr>
              <a:t>Dimensionality Reduction</a:t>
            </a:r>
            <a:r>
              <a:rPr lang="en-US" sz="2000" b="1" dirty="0">
                <a:solidFill>
                  <a:schemeClr val="bg1"/>
                </a:solidFill>
                <a:effectLst/>
                <a:ea typeface="Times New Roman" panose="02020603050405020304" pitchFamily="18" charset="0"/>
              </a:rPr>
              <a:t>: - </a:t>
            </a:r>
            <a:r>
              <a:rPr lang="en-US" sz="2000" dirty="0">
                <a:solidFill>
                  <a:schemeClr val="bg1"/>
                </a:solidFill>
                <a:effectLst/>
                <a:ea typeface="Times New Roman" panose="02020603050405020304" pitchFamily="18" charset="0"/>
              </a:rPr>
              <a:t>In this, I study the location stats, and then according to that I reduce the data sets by removing the data having less than 10 properties in a location.</a:t>
            </a:r>
          </a:p>
          <a:p>
            <a:r>
              <a:rPr lang="en-IN" sz="2000" b="1" dirty="0">
                <a:solidFill>
                  <a:schemeClr val="bg1"/>
                </a:solidFill>
              </a:rPr>
              <a:t>6.     </a:t>
            </a:r>
            <a:r>
              <a:rPr lang="en-IN" sz="2000" b="1" dirty="0">
                <a:solidFill>
                  <a:srgbClr val="FFFF00"/>
                </a:solidFill>
              </a:rPr>
              <a:t>Model Building</a:t>
            </a:r>
            <a:r>
              <a:rPr lang="en-IN" sz="2000" b="1" dirty="0">
                <a:solidFill>
                  <a:schemeClr val="bg1"/>
                </a:solidFill>
              </a:rPr>
              <a:t>: - </a:t>
            </a:r>
            <a:r>
              <a:rPr lang="en-IN" sz="2000" dirty="0">
                <a:solidFill>
                  <a:schemeClr val="bg1"/>
                </a:solidFill>
              </a:rPr>
              <a:t>In this now I check for the accuracy and regression for my dataset and after that final prediction function and testing of that function is done.</a:t>
            </a:r>
          </a:p>
          <a:p>
            <a:pPr marL="0" indent="0">
              <a:lnSpc>
                <a:spcPct val="100000"/>
              </a:lnSpc>
              <a:buNone/>
            </a:pPr>
            <a:r>
              <a:rPr lang="en-IN" sz="2000" b="1" dirty="0"/>
              <a:t>	</a:t>
            </a:r>
            <a:r>
              <a:rPr lang="en-IN" sz="2000" b="1" dirty="0">
                <a:solidFill>
                  <a:schemeClr val="bg1"/>
                </a:solidFill>
              </a:rPr>
              <a:t>a) </a:t>
            </a:r>
            <a:r>
              <a:rPr lang="en-IN" sz="2000" b="1" dirty="0">
                <a:solidFill>
                  <a:srgbClr val="FFFF00"/>
                </a:solidFill>
              </a:rPr>
              <a:t>Linear Regression</a:t>
            </a:r>
            <a:r>
              <a:rPr lang="en-IN" sz="2000" b="1" dirty="0">
                <a:solidFill>
                  <a:schemeClr val="bg1"/>
                </a:solidFill>
              </a:rPr>
              <a:t>: - </a:t>
            </a:r>
            <a:r>
              <a:rPr lang="en-US" sz="2000" dirty="0">
                <a:solidFill>
                  <a:schemeClr val="bg1"/>
                </a:solidFill>
                <a:effectLst/>
                <a:ea typeface="Calibri" panose="020F0502020204030204" pitchFamily="34" charset="0"/>
              </a:rPr>
              <a:t>It is used to estimate real values (cost of houses, number of calls, total sales, etc.) based on a continuous variable(s). Here, we establish the relationship between independent and dependent variables by fitting the best line. This 	best-fit line is known as the regression line 	and is represented by a linear equation.</a:t>
            </a:r>
          </a:p>
          <a:p>
            <a:pPr marL="0" indent="0" algn="ctr">
              <a:lnSpc>
                <a:spcPct val="100000"/>
              </a:lnSpc>
              <a:buNone/>
            </a:pPr>
            <a:r>
              <a:rPr lang="en-US" sz="2000" dirty="0">
                <a:solidFill>
                  <a:schemeClr val="bg1"/>
                </a:solidFill>
                <a:effectLst/>
                <a:ea typeface="Calibri" panose="020F0502020204030204" pitchFamily="34" charset="0"/>
              </a:rPr>
              <a:t> </a:t>
            </a:r>
            <a:r>
              <a:rPr lang="en-US" sz="2000" b="1" dirty="0">
                <a:solidFill>
                  <a:schemeClr val="bg1"/>
                </a:solidFill>
                <a:effectLst/>
                <a:ea typeface="Calibri" panose="020F0502020204030204" pitchFamily="34" charset="0"/>
              </a:rPr>
              <a:t>Y= a *X + b</a:t>
            </a:r>
            <a:r>
              <a:rPr lang="en-US" sz="2000" dirty="0">
                <a:solidFill>
                  <a:schemeClr val="bg1"/>
                </a:solidFill>
                <a:effectLst/>
                <a:ea typeface="Calibri" panose="020F0502020204030204" pitchFamily="34" charset="0"/>
              </a:rPr>
              <a:t>.</a:t>
            </a:r>
            <a:endParaRPr lang="en-IN" sz="2000" dirty="0">
              <a:solidFill>
                <a:schemeClr val="bg1"/>
              </a:solidFill>
              <a:effectLst/>
              <a:ea typeface="Calibri" panose="020F0502020204030204" pitchFamily="34" charset="0"/>
            </a:endParaRPr>
          </a:p>
          <a:p>
            <a:pPr marL="0" indent="0">
              <a:buNone/>
            </a:pPr>
            <a:r>
              <a:rPr lang="en-IN" sz="2000" b="1" dirty="0">
                <a:solidFill>
                  <a:schemeClr val="bg1"/>
                </a:solidFill>
              </a:rPr>
              <a:t>	</a:t>
            </a:r>
            <a:endParaRPr lang="en-US" sz="2000" dirty="0">
              <a:solidFill>
                <a:schemeClr val="bg1"/>
              </a:solidFill>
              <a:effectLst/>
              <a:ea typeface="Calibri" panose="020F0502020204030204" pitchFamily="34" charset="0"/>
            </a:endParaRPr>
          </a:p>
          <a:p>
            <a:pPr marL="0" indent="0">
              <a:lnSpc>
                <a:spcPct val="100000"/>
              </a:lnSpc>
              <a:buNone/>
            </a:pPr>
            <a:r>
              <a:rPr lang="en-US" sz="2000" dirty="0">
                <a:solidFill>
                  <a:schemeClr val="bg1"/>
                </a:solidFill>
                <a:ea typeface="Calibri" panose="020F0502020204030204" pitchFamily="34" charset="0"/>
              </a:rPr>
              <a:t>	</a:t>
            </a:r>
            <a:r>
              <a:rPr lang="en-US" sz="2000" b="1" dirty="0">
                <a:solidFill>
                  <a:schemeClr val="bg1"/>
                </a:solidFill>
                <a:ea typeface="Calibri" panose="020F0502020204030204" pitchFamily="34" charset="0"/>
              </a:rPr>
              <a:t>b) </a:t>
            </a:r>
            <a:r>
              <a:rPr lang="en-US" sz="2000" b="1" dirty="0">
                <a:solidFill>
                  <a:srgbClr val="FFFF00"/>
                </a:solidFill>
                <a:ea typeface="Calibri" panose="020F0502020204030204" pitchFamily="34" charset="0"/>
              </a:rPr>
              <a:t>Prediction function</a:t>
            </a:r>
            <a:r>
              <a:rPr lang="en-US" sz="2000" b="1" dirty="0">
                <a:solidFill>
                  <a:schemeClr val="bg1"/>
                </a:solidFill>
                <a:ea typeface="Calibri" panose="020F0502020204030204" pitchFamily="34" charset="0"/>
              </a:rPr>
              <a:t>: -</a:t>
            </a:r>
            <a:r>
              <a:rPr lang="en-US" sz="2000" dirty="0">
                <a:solidFill>
                  <a:schemeClr val="bg1"/>
                </a:solidFill>
                <a:ea typeface="Calibri" panose="020F0502020204030204" pitchFamily="34" charset="0"/>
              </a:rPr>
              <a:t>Here I make the final segment of my code where we can predict the price for various localities, sizes, BHK, and no of the bathroom as an argument and get the approximate price for that house or home.</a:t>
            </a:r>
          </a:p>
          <a:p>
            <a:pPr marL="457200" indent="-457200">
              <a:buAutoNum type="arabicPeriod" startAt="5"/>
            </a:pPr>
            <a:endParaRPr lang="en-US" sz="2000" dirty="0">
              <a:solidFill>
                <a:schemeClr val="bg1"/>
              </a:solidFill>
              <a:effectLst/>
              <a:ea typeface="Times New Roman" panose="02020603050405020304" pitchFamily="18" charset="0"/>
            </a:endParaRPr>
          </a:p>
          <a:p>
            <a:pPr algn="ctr"/>
            <a:endParaRPr lang="en-LT" sz="1200"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20946050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DISCUSSION</a:t>
            </a:r>
            <a:endParaRPr kumimoji="0" lang="en-LT" sz="8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E6FB2E9-7E21-1A4B-B7D9-51B1351B35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60000" contrast="29000"/>
                    </a14:imgEffect>
                  </a14:imgLayer>
                </a14:imgProps>
              </a:ext>
            </a:extLst>
          </a:blip>
          <a:srcRect t="7812" b="7812"/>
          <a:stretch/>
        </p:blipFill>
        <p:spPr bwMode="auto">
          <a:xfrm>
            <a:off x="0" y="-3105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11" name="Graphic 10" descr="Books with solid fill">
            <a:extLst>
              <a:ext uri="{FF2B5EF4-FFF2-40B4-BE49-F238E27FC236}">
                <a16:creationId xmlns:a16="http://schemas.microsoft.com/office/drawing/2014/main" id="{EC7840E3-BAD3-A84E-B5ED-F442FFC9B8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50058" y="296315"/>
            <a:ext cx="1728434" cy="1728434"/>
          </a:xfrm>
          <a:prstGeom prst="rect">
            <a:avLst/>
          </a:prstGeom>
          <a:effectLst>
            <a:outerShdw blurRad="177800" sx="102000" sy="102000" algn="ctr" rotWithShape="0">
              <a:prstClr val="black">
                <a:alpha val="40000"/>
              </a:prstClr>
            </a:outerShdw>
          </a:effectLst>
        </p:spPr>
      </p:pic>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6" name="Rectangle 5">
            <a:extLst>
              <a:ext uri="{FF2B5EF4-FFF2-40B4-BE49-F238E27FC236}">
                <a16:creationId xmlns:a16="http://schemas.microsoft.com/office/drawing/2014/main" id="{86BA49A1-C4F8-6543-8240-061A4699B32F}"/>
              </a:ext>
            </a:extLst>
          </p:cNvPr>
          <p:cNvSpPr/>
          <p:nvPr/>
        </p:nvSpPr>
        <p:spPr>
          <a:xfrm>
            <a:off x="2425821" y="444790"/>
            <a:ext cx="6934912" cy="1446550"/>
          </a:xfrm>
          <a:prstGeom prst="rect">
            <a:avLst/>
          </a:prstGeom>
        </p:spPr>
        <p:txBody>
          <a:bodyPr wrap="none">
            <a:spAutoFit/>
          </a:bodyPr>
          <a:lstStyle/>
          <a:p>
            <a:pPr algn="ctr"/>
            <a:r>
              <a:rPr lang="en-US"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DISCUSSION</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718457" y="1657274"/>
            <a:ext cx="9300379" cy="6042680"/>
          </a:xfrm>
          <a:prstGeom prst="rect">
            <a:avLst/>
          </a:prstGeom>
        </p:spPr>
        <p:txBody>
          <a:bodyPr wrap="square">
            <a:spAutoFit/>
          </a:bodyPr>
          <a:lstStyle/>
          <a:p>
            <a:pPr>
              <a:lnSpc>
                <a:spcPct val="200000"/>
              </a:lnSpc>
            </a:pPr>
            <a:r>
              <a:rPr lang="en-US" sz="2000" b="1" dirty="0">
                <a:solidFill>
                  <a:srgbClr val="FFFF00"/>
                </a:solidFill>
                <a:effectLst/>
                <a:latin typeface="Times New Roman" panose="02020603050405020304" pitchFamily="18" charset="0"/>
                <a:ea typeface="Times New Roman" panose="02020603050405020304" pitchFamily="18" charset="0"/>
              </a:rPr>
              <a:t>By Using linear regression technique(Build Model)</a:t>
            </a:r>
            <a:endParaRPr lang="en-IN" sz="2000" dirty="0">
              <a:solidFill>
                <a:srgbClr val="FFFF00"/>
              </a:solidFill>
              <a:effectLst/>
              <a:latin typeface="Calibri" panose="020F0502020204030204" pitchFamily="34" charset="0"/>
              <a:ea typeface="Calibri" panose="020F0502020204030204" pitchFamily="34" charset="0"/>
            </a:endParaRPr>
          </a:p>
          <a:p>
            <a:pPr fontAlgn="base"/>
            <a:r>
              <a:rPr lang="en-IN" sz="2000" b="1" spc="10" dirty="0">
                <a:solidFill>
                  <a:srgbClr val="FFFF00"/>
                </a:solidFill>
                <a:effectLst/>
                <a:latin typeface="Calibri" panose="020F0502020204030204" pitchFamily="34" charset="0"/>
                <a:ea typeface="Times New Roman" panose="02020603050405020304" pitchFamily="18" charset="0"/>
              </a:rPr>
              <a:t>Linear Regression</a:t>
            </a:r>
            <a:r>
              <a:rPr lang="en-IN" sz="2000" spc="10" dirty="0">
                <a:solidFill>
                  <a:srgbClr val="FFFF00"/>
                </a:solidFill>
                <a:effectLst/>
                <a:latin typeface="Calibri" panose="020F0502020204030204" pitchFamily="34" charset="0"/>
                <a:ea typeface="Times New Roman" panose="02020603050405020304" pitchFamily="18" charset="0"/>
              </a:rPr>
              <a:t> </a:t>
            </a:r>
            <a:r>
              <a:rPr lang="en-IN" sz="2000" spc="10" dirty="0">
                <a:solidFill>
                  <a:schemeClr val="bg1"/>
                </a:solidFill>
                <a:effectLst/>
                <a:latin typeface="Calibri" panose="020F0502020204030204" pitchFamily="34" charset="0"/>
                <a:ea typeface="Times New Roman" panose="02020603050405020304" pitchFamily="18" charset="0"/>
              </a:rPr>
              <a:t>is a machine learning algorithm based on </a:t>
            </a:r>
            <a:r>
              <a:rPr lang="en-IN" sz="2000" b="1" spc="10" dirty="0">
                <a:solidFill>
                  <a:schemeClr val="bg1"/>
                </a:solidFill>
                <a:effectLst/>
                <a:latin typeface="Calibri" panose="020F0502020204030204" pitchFamily="34" charset="0"/>
                <a:ea typeface="Times New Roman" panose="02020603050405020304" pitchFamily="18" charset="0"/>
              </a:rPr>
              <a:t>supervised learning</a:t>
            </a:r>
            <a:r>
              <a:rPr lang="en-IN" sz="2000" spc="10" dirty="0">
                <a:solidFill>
                  <a:schemeClr val="bg1"/>
                </a:solidFill>
                <a:effectLst/>
                <a:latin typeface="Calibri" panose="020F0502020204030204" pitchFamily="34" charset="0"/>
                <a:ea typeface="Times New Roman" panose="02020603050405020304" pitchFamily="18" charset="0"/>
              </a:rPr>
              <a:t>. It performs a </a:t>
            </a:r>
            <a:r>
              <a:rPr lang="en-IN" sz="2000" b="1" spc="10" dirty="0">
                <a:solidFill>
                  <a:schemeClr val="bg1"/>
                </a:solidFill>
                <a:effectLst/>
                <a:latin typeface="Calibri" panose="020F0502020204030204" pitchFamily="34" charset="0"/>
                <a:ea typeface="Times New Roman" panose="02020603050405020304" pitchFamily="18" charset="0"/>
              </a:rPr>
              <a:t>regression task</a:t>
            </a:r>
            <a:r>
              <a:rPr lang="en-IN" sz="2000" spc="10" dirty="0">
                <a:solidFill>
                  <a:schemeClr val="bg1"/>
                </a:solidFill>
                <a:effectLst/>
                <a:latin typeface="Calibri" panose="020F0502020204030204" pitchFamily="34" charset="0"/>
                <a:ea typeface="Times New Roman" panose="02020603050405020304" pitchFamily="18" charset="0"/>
              </a:rPr>
              <a:t>. Regression models a target prediction value based on independent variables. It is mostly used for finding out the relationship between variables and forecasting. Different regression models differ based on – the kind of relationship between dependent and independent variables they are considering, and the number of independent variables getting used. There are many names for a regression’s dependent variable.  It may be called an outcome variable, criterion variable, endogenous variable, or </a:t>
            </a:r>
            <a:r>
              <a:rPr lang="en-IN" sz="2000" spc="10" dirty="0" err="1">
                <a:solidFill>
                  <a:schemeClr val="bg1"/>
                </a:solidFill>
                <a:effectLst/>
                <a:latin typeface="Calibri" panose="020F0502020204030204" pitchFamily="34" charset="0"/>
                <a:ea typeface="Times New Roman" panose="02020603050405020304" pitchFamily="18" charset="0"/>
              </a:rPr>
              <a:t>regressand</a:t>
            </a:r>
            <a:r>
              <a:rPr lang="en-IN" sz="2000" spc="10" dirty="0">
                <a:solidFill>
                  <a:schemeClr val="bg1"/>
                </a:solidFill>
                <a:effectLst/>
                <a:latin typeface="Calibri" panose="020F0502020204030204" pitchFamily="34" charset="0"/>
                <a:ea typeface="Times New Roman" panose="02020603050405020304" pitchFamily="18" charset="0"/>
              </a:rPr>
              <a:t>.  The independent variables can be called exogenous variables, predictor variables, or regressors.</a:t>
            </a:r>
            <a:endParaRPr lang="en-IN" sz="2000" dirty="0">
              <a:solidFill>
                <a:schemeClr val="bg1"/>
              </a:solidFill>
              <a:effectLst/>
              <a:latin typeface="Times New Roman" panose="02020603050405020304" pitchFamily="18" charset="0"/>
              <a:ea typeface="Times New Roman" panose="02020603050405020304" pitchFamily="18" charset="0"/>
            </a:endParaRPr>
          </a:p>
          <a:p>
            <a:pPr fontAlgn="base">
              <a:spcAft>
                <a:spcPts val="750"/>
              </a:spcAft>
            </a:pPr>
            <a:r>
              <a:rPr lang="en-IN" sz="2000" spc="10" dirty="0">
                <a:solidFill>
                  <a:schemeClr val="bg1"/>
                </a:solidFill>
                <a:effectLst/>
                <a:latin typeface="Calibri" panose="020F0502020204030204" pitchFamily="34" charset="0"/>
                <a:ea typeface="Times New Roman" panose="02020603050405020304" pitchFamily="18" charset="0"/>
              </a:rPr>
              <a:t>Linear regression is used in many different fields, including finance, economics, and psychology, to understand and predict the behaviour of a particular variable. For example, in finance, linear regression might be used to understand the relationship between a company’s stock price and its earnings, or to predict the future value of a currency based on its past performance.</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lnSpc>
                <a:spcPct val="200000"/>
              </a:lnSpc>
            </a:pPr>
            <a:r>
              <a:rPr lang="en-US" sz="2000" b="1"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Calibri" panose="020F0502020204030204" pitchFamily="34" charset="0"/>
              <a:ea typeface="Calibri" panose="020F0502020204030204" pitchFamily="34" charset="0"/>
            </a:endParaRPr>
          </a:p>
          <a:p>
            <a:pPr algn="ctr"/>
            <a:endParaRPr lang="en-LT" sz="2000"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TotalTime>
  <Words>936</Words>
  <Application>Microsoft Office PowerPoint</Application>
  <PresentationFormat>Widescreen</PresentationFormat>
  <Paragraphs>51</Paragraphs>
  <Slides>11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Arial Black</vt:lpstr>
      <vt:lpstr>Calibri</vt:lpstr>
      <vt:lpstr>Calibri Light</vt:lpstr>
      <vt:lpstr>Montserrat</vt:lpstr>
      <vt:lpstr>Raleway</vt:lpstr>
      <vt:lpstr>Raleway Black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Kislay Satyaj</cp:lastModifiedBy>
  <cp:revision>7</cp:revision>
  <dcterms:created xsi:type="dcterms:W3CDTF">2020-12-19T18:59:10Z</dcterms:created>
  <dcterms:modified xsi:type="dcterms:W3CDTF">2023-02-16T16:49:24Z</dcterms:modified>
</cp:coreProperties>
</file>